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8" r:id="rId5"/>
    <p:sldId id="260" r:id="rId6"/>
    <p:sldId id="256" r:id="rId7"/>
    <p:sldId id="263" r:id="rId8"/>
    <p:sldId id="264" r:id="rId9"/>
    <p:sldId id="265" r:id="rId10"/>
    <p:sldId id="266" r:id="rId11"/>
    <p:sldId id="267" r:id="rId12"/>
    <p:sldId id="269" r:id="rId13"/>
    <p:sldId id="270" r:id="rId14"/>
    <p:sldId id="262" r:id="rId15"/>
  </p:sldIdLst>
  <p:sldSz cx="9144000" cy="5143500" type="screen16x9"/>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7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78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FFA2DE-41E3-4E15-92DB-A406A867F644}" v="14" dt="2024-11-05T15:23:13.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67" autoAdjust="0"/>
  </p:normalViewPr>
  <p:slideViewPr>
    <p:cSldViewPr>
      <p:cViewPr varScale="1">
        <p:scale>
          <a:sx n="127" d="100"/>
          <a:sy n="127" d="100"/>
        </p:scale>
        <p:origin x="762" y="120"/>
      </p:cViewPr>
      <p:guideLst>
        <p:guide orient="horz" pos="1620"/>
        <p:guide pos="70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ene de Bruijn" userId="S::i.debruijn@mijn-thuis.nl::4d264804-5c25-4c24-92c2-b55c42608ccb" providerId="AD" clId="Web-{F6FFA2DE-41E3-4E15-92DB-A406A867F644}"/>
    <pc:docChg chg="modSld">
      <pc:chgData name="Irene de Bruijn" userId="S::i.debruijn@mijn-thuis.nl::4d264804-5c25-4c24-92c2-b55c42608ccb" providerId="AD" clId="Web-{F6FFA2DE-41E3-4E15-92DB-A406A867F644}" dt="2024-11-05T15:23:13.386" v="6" actId="20577"/>
      <pc:docMkLst>
        <pc:docMk/>
      </pc:docMkLst>
      <pc:sldChg chg="modSp">
        <pc:chgData name="Irene de Bruijn" userId="S::i.debruijn@mijn-thuis.nl::4d264804-5c25-4c24-92c2-b55c42608ccb" providerId="AD" clId="Web-{F6FFA2DE-41E3-4E15-92DB-A406A867F644}" dt="2024-11-05T15:22:59.448" v="4" actId="20577"/>
        <pc:sldMkLst>
          <pc:docMk/>
          <pc:sldMk cId="25477603" sldId="264"/>
        </pc:sldMkLst>
        <pc:spChg chg="mod">
          <ac:chgData name="Irene de Bruijn" userId="S::i.debruijn@mijn-thuis.nl::4d264804-5c25-4c24-92c2-b55c42608ccb" providerId="AD" clId="Web-{F6FFA2DE-41E3-4E15-92DB-A406A867F644}" dt="2024-11-05T15:22:59.448" v="4" actId="20577"/>
          <ac:spMkLst>
            <pc:docMk/>
            <pc:sldMk cId="25477603" sldId="264"/>
            <ac:spMk id="8" creationId="{00000000-0000-0000-0000-000000000000}"/>
          </ac:spMkLst>
        </pc:spChg>
      </pc:sldChg>
      <pc:sldChg chg="modSp">
        <pc:chgData name="Irene de Bruijn" userId="S::i.debruijn@mijn-thuis.nl::4d264804-5c25-4c24-92c2-b55c42608ccb" providerId="AD" clId="Web-{F6FFA2DE-41E3-4E15-92DB-A406A867F644}" dt="2024-11-05T15:23:13.386" v="6" actId="20577"/>
        <pc:sldMkLst>
          <pc:docMk/>
          <pc:sldMk cId="2977325337" sldId="265"/>
        </pc:sldMkLst>
        <pc:spChg chg="mod">
          <ac:chgData name="Irene de Bruijn" userId="S::i.debruijn@mijn-thuis.nl::4d264804-5c25-4c24-92c2-b55c42608ccb" providerId="AD" clId="Web-{F6FFA2DE-41E3-4E15-92DB-A406A867F644}" dt="2024-11-05T15:23:13.386" v="6" actId="20577"/>
          <ac:spMkLst>
            <pc:docMk/>
            <pc:sldMk cId="2977325337" sldId="265"/>
            <ac:spMk id="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DA307-C536-4A8C-B13A-5FDAC6487F78}" type="datetimeFigureOut">
              <a:rPr lang="nl-NL" smtClean="0"/>
              <a:t>5-11-2024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A79829-C4C5-46AF-8527-AFDE3D070136}" type="slidenum">
              <a:rPr lang="nl-NL" smtClean="0"/>
              <a:t>‹nr.›</a:t>
            </a:fld>
            <a:endParaRPr lang="nl-NL"/>
          </a:p>
        </p:txBody>
      </p:sp>
    </p:spTree>
    <p:extLst>
      <p:ext uri="{BB962C8B-B14F-4D97-AF65-F5344CB8AC3E}">
        <p14:creationId xmlns:p14="http://schemas.microsoft.com/office/powerpoint/2010/main" val="1800647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Naast onderzoeken wat er mogelijk is als bebouwing is het ook belangrijk om te onderzoeken of de omgeving geschikt is om woningen toe te voegen. Hiervoor hebben we een aantal zaken door bureaus laten onderzoeken. Je zult ze misschien hebben gezien?</a:t>
            </a:r>
          </a:p>
        </p:txBody>
      </p:sp>
      <p:sp>
        <p:nvSpPr>
          <p:cNvPr id="4" name="Tijdelijke aanduiding voor dianummer 3"/>
          <p:cNvSpPr>
            <a:spLocks noGrp="1"/>
          </p:cNvSpPr>
          <p:nvPr>
            <p:ph type="sldNum" sz="quarter" idx="5"/>
          </p:nvPr>
        </p:nvSpPr>
        <p:spPr/>
        <p:txBody>
          <a:bodyPr/>
          <a:lstStyle/>
          <a:p>
            <a:fld id="{3CA79829-C4C5-46AF-8527-AFDE3D070136}" type="slidenum">
              <a:rPr lang="nl-NL" smtClean="0"/>
              <a:t>9</a:t>
            </a:fld>
            <a:endParaRPr lang="nl-NL"/>
          </a:p>
        </p:txBody>
      </p:sp>
    </p:spTree>
    <p:extLst>
      <p:ext uri="{BB962C8B-B14F-4D97-AF65-F5344CB8AC3E}">
        <p14:creationId xmlns:p14="http://schemas.microsoft.com/office/powerpoint/2010/main" val="4139480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0CE6E-2536-2DD1-5698-BE69330C120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28DB030-A22B-BFC2-695F-1FF1C9811FB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4230A06-16B6-FD74-69C3-1A2612A16D76}"/>
              </a:ext>
            </a:extLst>
          </p:cNvPr>
          <p:cNvSpPr>
            <a:spLocks noGrp="1"/>
          </p:cNvSpPr>
          <p:nvPr>
            <p:ph type="body" idx="1"/>
          </p:nvPr>
        </p:nvSpPr>
        <p:spPr/>
        <p:txBody>
          <a:bodyPr/>
          <a:lstStyle/>
          <a:p>
            <a:r>
              <a:rPr lang="nl-NL" dirty="0"/>
              <a:t>Als het besluit is genomen om tot nieuwbouw over te gaan, worden er nog meer zaken uitgezocht en onderzocht.</a:t>
            </a:r>
          </a:p>
        </p:txBody>
      </p:sp>
      <p:sp>
        <p:nvSpPr>
          <p:cNvPr id="4" name="Tijdelijke aanduiding voor dianummer 3">
            <a:extLst>
              <a:ext uri="{FF2B5EF4-FFF2-40B4-BE49-F238E27FC236}">
                <a16:creationId xmlns:a16="http://schemas.microsoft.com/office/drawing/2014/main" id="{BD324059-8D7D-34E5-BD14-49B312F9F278}"/>
              </a:ext>
            </a:extLst>
          </p:cNvPr>
          <p:cNvSpPr>
            <a:spLocks noGrp="1"/>
          </p:cNvSpPr>
          <p:nvPr>
            <p:ph type="sldNum" sz="quarter" idx="5"/>
          </p:nvPr>
        </p:nvSpPr>
        <p:spPr/>
        <p:txBody>
          <a:bodyPr/>
          <a:lstStyle/>
          <a:p>
            <a:fld id="{3CA79829-C4C5-46AF-8527-AFDE3D070136}" type="slidenum">
              <a:rPr lang="nl-NL" smtClean="0"/>
              <a:t>10</a:t>
            </a:fld>
            <a:endParaRPr lang="nl-NL"/>
          </a:p>
        </p:txBody>
      </p:sp>
    </p:spTree>
    <p:extLst>
      <p:ext uri="{BB962C8B-B14F-4D97-AF65-F5344CB8AC3E}">
        <p14:creationId xmlns:p14="http://schemas.microsoft.com/office/powerpoint/2010/main" val="2620961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19"/>
            <a:ext cx="7772400" cy="1102519"/>
          </a:xfrm>
        </p:spPr>
        <p:txBody>
          <a:bodyPr/>
          <a:lstStyle/>
          <a:p>
            <a:r>
              <a:rPr lang="nl-NL"/>
              <a:t>Klik om de stijl te bewerken</a:t>
            </a:r>
          </a:p>
        </p:txBody>
      </p:sp>
      <p:sp>
        <p:nvSpPr>
          <p:cNvPr id="3" name="Ondertitel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EBD766C9-3EA1-4376-8267-3F6911B8759C}" type="datetimeFigureOut">
              <a:rPr lang="nl-NL" smtClean="0"/>
              <a:t>5-11-2024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86242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BD766C9-3EA1-4376-8267-3F6911B8759C}" type="datetimeFigureOut">
              <a:rPr lang="nl-NL" smtClean="0"/>
              <a:t>5-11-2024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255965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154781"/>
            <a:ext cx="2057400" cy="329088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154781"/>
            <a:ext cx="6019800" cy="329088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BD766C9-3EA1-4376-8267-3F6911B8759C}" type="datetimeFigureOut">
              <a:rPr lang="nl-NL" smtClean="0"/>
              <a:t>5-11-2024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4035884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BD766C9-3EA1-4376-8267-3F6911B8759C}" type="datetimeFigureOut">
              <a:rPr lang="nl-NL" smtClean="0"/>
              <a:t>5-11-2024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297347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EBD766C9-3EA1-4376-8267-3F6911B8759C}" type="datetimeFigureOut">
              <a:rPr lang="nl-NL" smtClean="0"/>
              <a:t>5-11-2024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734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EBD766C9-3EA1-4376-8267-3F6911B8759C}" type="datetimeFigureOut">
              <a:rPr lang="nl-NL" smtClean="0"/>
              <a:t>5-11-2024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1122900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8229600" cy="85725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EBD766C9-3EA1-4376-8267-3F6911B8759C}" type="datetimeFigureOut">
              <a:rPr lang="nl-NL" smtClean="0"/>
              <a:t>5-11-2024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994168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EBD766C9-3EA1-4376-8267-3F6911B8759C}" type="datetimeFigureOut">
              <a:rPr lang="nl-NL" smtClean="0"/>
              <a:t>5-11-2024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329969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BD766C9-3EA1-4376-8267-3F6911B8759C}" type="datetimeFigureOut">
              <a:rPr lang="nl-NL" smtClean="0"/>
              <a:t>5-11-2024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3039264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EBD766C9-3EA1-4376-8267-3F6911B8759C}" type="datetimeFigureOut">
              <a:rPr lang="nl-NL" smtClean="0"/>
              <a:t>5-11-2024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303388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EBD766C9-3EA1-4376-8267-3F6911B8759C}" type="datetimeFigureOut">
              <a:rPr lang="nl-NL" smtClean="0"/>
              <a:t>5-11-2024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20260A6-B59A-4839-82A9-1808655FF1C1}" type="slidenum">
              <a:rPr lang="nl-NL" smtClean="0"/>
              <a:t>‹nr.›</a:t>
            </a:fld>
            <a:endParaRPr lang="nl-NL"/>
          </a:p>
        </p:txBody>
      </p:sp>
    </p:spTree>
    <p:extLst>
      <p:ext uri="{BB962C8B-B14F-4D97-AF65-F5344CB8AC3E}">
        <p14:creationId xmlns:p14="http://schemas.microsoft.com/office/powerpoint/2010/main" val="699211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BD766C9-3EA1-4376-8267-3F6911B8759C}" type="datetimeFigureOut">
              <a:rPr lang="nl-NL" smtClean="0"/>
              <a:t>5-11-2024</a:t>
            </a:fld>
            <a:endParaRPr lang="nl-NL"/>
          </a:p>
        </p:txBody>
      </p:sp>
      <p:sp>
        <p:nvSpPr>
          <p:cNvPr id="5" name="Tijdelijke aanduiding voor voettekst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20260A6-B59A-4839-82A9-1808655FF1C1}" type="slidenum">
              <a:rPr lang="nl-NL" smtClean="0"/>
              <a:t>‹nr.›</a:t>
            </a:fld>
            <a:endParaRPr lang="nl-NL"/>
          </a:p>
        </p:txBody>
      </p:sp>
    </p:spTree>
    <p:extLst>
      <p:ext uri="{BB962C8B-B14F-4D97-AF65-F5344CB8AC3E}">
        <p14:creationId xmlns:p14="http://schemas.microsoft.com/office/powerpoint/2010/main" val="31021783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7000" r="-5000" b="-16000"/>
          </a:stretch>
        </a:blipFill>
        <a:effectLst/>
      </p:bgPr>
    </p:bg>
    <p:spTree>
      <p:nvGrpSpPr>
        <p:cNvPr id="1" name=""/>
        <p:cNvGrpSpPr/>
        <p:nvPr/>
      </p:nvGrpSpPr>
      <p:grpSpPr>
        <a:xfrm>
          <a:off x="0" y="0"/>
          <a:ext cx="0" cy="0"/>
          <a:chOff x="0" y="0"/>
          <a:chExt cx="0" cy="0"/>
        </a:xfrm>
      </p:grpSpPr>
      <p:pic>
        <p:nvPicPr>
          <p:cNvPr id="4" name="Afbeelding 3" descr="L_Thuis_DIAP_1600.png"/>
          <p:cNvPicPr>
            <a:picLocks noChangeAspect="1"/>
          </p:cNvPicPr>
          <p:nvPr/>
        </p:nvPicPr>
        <p:blipFill>
          <a:blip r:embed="rId3"/>
          <a:stretch>
            <a:fillRect/>
          </a:stretch>
        </p:blipFill>
        <p:spPr>
          <a:xfrm>
            <a:off x="0" y="1"/>
            <a:ext cx="4572000" cy="1471613"/>
          </a:xfrm>
          <a:prstGeom prst="rect">
            <a:avLst/>
          </a:prstGeom>
        </p:spPr>
      </p:pic>
      <p:pic>
        <p:nvPicPr>
          <p:cNvPr id="5" name="Afbeelding 4" descr="Groene-balk.png"/>
          <p:cNvPicPr>
            <a:picLocks noChangeAspect="1"/>
          </p:cNvPicPr>
          <p:nvPr/>
        </p:nvPicPr>
        <p:blipFill>
          <a:blip r:embed="rId4"/>
          <a:stretch>
            <a:fillRect/>
          </a:stretch>
        </p:blipFill>
        <p:spPr>
          <a:xfrm>
            <a:off x="971600" y="4000699"/>
            <a:ext cx="7380000" cy="722163"/>
          </a:xfrm>
          <a:prstGeom prst="rect">
            <a:avLst/>
          </a:prstGeom>
        </p:spPr>
      </p:pic>
      <p:sp>
        <p:nvSpPr>
          <p:cNvPr id="6" name="Titel 1"/>
          <p:cNvSpPr txBox="1">
            <a:spLocks/>
          </p:cNvSpPr>
          <p:nvPr/>
        </p:nvSpPr>
        <p:spPr>
          <a:xfrm>
            <a:off x="1115616" y="3867895"/>
            <a:ext cx="6912768" cy="936103"/>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4200" b="1" dirty="0">
                <a:solidFill>
                  <a:schemeClr val="bg1"/>
                </a:solidFill>
                <a:latin typeface="Arial"/>
                <a:cs typeface="Arial"/>
              </a:rPr>
              <a:t>Magisterstraat/ Witherenstraat</a:t>
            </a:r>
          </a:p>
        </p:txBody>
      </p:sp>
    </p:spTree>
    <p:extLst>
      <p:ext uri="{BB962C8B-B14F-4D97-AF65-F5344CB8AC3E}">
        <p14:creationId xmlns:p14="http://schemas.microsoft.com/office/powerpoint/2010/main" val="2189133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4E8B3-6594-BC00-2253-CEC233F7833F}"/>
            </a:ext>
          </a:extLst>
        </p:cNvPr>
        <p:cNvGrpSpPr/>
        <p:nvPr/>
      </p:nvGrpSpPr>
      <p:grpSpPr>
        <a:xfrm>
          <a:off x="0" y="0"/>
          <a:ext cx="0" cy="0"/>
          <a:chOff x="0" y="0"/>
          <a:chExt cx="0" cy="0"/>
        </a:xfrm>
      </p:grpSpPr>
      <p:sp>
        <p:nvSpPr>
          <p:cNvPr id="7" name="Titel 1">
            <a:extLst>
              <a:ext uri="{FF2B5EF4-FFF2-40B4-BE49-F238E27FC236}">
                <a16:creationId xmlns:a16="http://schemas.microsoft.com/office/drawing/2014/main" id="{300E6EFC-07E1-D5ED-87A7-E6C86B847E50}"/>
              </a:ext>
            </a:extLst>
          </p:cNvPr>
          <p:cNvSpPr txBox="1">
            <a:spLocks/>
          </p:cNvSpPr>
          <p:nvPr/>
        </p:nvSpPr>
        <p:spPr>
          <a:xfrm>
            <a:off x="1008000" y="1167694"/>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Onderzoeken - toekomst</a:t>
            </a:r>
            <a:endParaRPr lang="nl-NL" sz="4800" b="1" dirty="0">
              <a:latin typeface="Arial"/>
              <a:cs typeface="Arial"/>
            </a:endParaRPr>
          </a:p>
        </p:txBody>
      </p:sp>
      <p:sp>
        <p:nvSpPr>
          <p:cNvPr id="8" name="Tekstvak 7">
            <a:extLst>
              <a:ext uri="{FF2B5EF4-FFF2-40B4-BE49-F238E27FC236}">
                <a16:creationId xmlns:a16="http://schemas.microsoft.com/office/drawing/2014/main" id="{DF5F7DC0-4D62-5514-38EE-D4E1A9E15649}"/>
              </a:ext>
            </a:extLst>
          </p:cNvPr>
          <p:cNvSpPr txBox="1"/>
          <p:nvPr/>
        </p:nvSpPr>
        <p:spPr>
          <a:xfrm>
            <a:off x="1008000" y="1923678"/>
            <a:ext cx="6660000" cy="3139321"/>
          </a:xfrm>
          <a:prstGeom prst="rect">
            <a:avLst/>
          </a:prstGeom>
          <a:noFill/>
        </p:spPr>
        <p:txBody>
          <a:bodyPr wrap="square" rtlCol="0">
            <a:spAutoFit/>
          </a:bodyPr>
          <a:lstStyle/>
          <a:p>
            <a:pPr marL="285750" indent="-285750">
              <a:buFont typeface="Arial" panose="020B0604020202020204" pitchFamily="34" charset="0"/>
              <a:buChar char="•"/>
            </a:pPr>
            <a:r>
              <a:rPr lang="nl-NL" dirty="0"/>
              <a:t>Welke bomen verplaatsen of vervangen</a:t>
            </a:r>
          </a:p>
          <a:p>
            <a:pPr marL="285750" indent="-285750">
              <a:buFont typeface="Arial" panose="020B0604020202020204" pitchFamily="34" charset="0"/>
              <a:buChar char="•"/>
            </a:pPr>
            <a:r>
              <a:rPr lang="nl-NL" dirty="0"/>
              <a:t>Hoe gaan we de ontstane ruimte inrichten en groen maken</a:t>
            </a:r>
          </a:p>
          <a:p>
            <a:pPr marL="285750" indent="-285750">
              <a:buFont typeface="Arial" panose="020B0604020202020204" pitchFamily="34" charset="0"/>
              <a:buChar char="•"/>
            </a:pPr>
            <a:r>
              <a:rPr lang="nl-NL" dirty="0"/>
              <a:t>Hoe gaan we zoveel mogelijk regenwater opvangen</a:t>
            </a:r>
          </a:p>
          <a:p>
            <a:pPr marL="285750" indent="-285750">
              <a:buFont typeface="Arial" panose="020B0604020202020204" pitchFamily="34" charset="0"/>
              <a:buChar char="•"/>
            </a:pPr>
            <a:r>
              <a:rPr lang="nl-NL" dirty="0"/>
              <a:t>Hoe en waar gaan we leefruimte maken voor dieren</a:t>
            </a:r>
          </a:p>
          <a:p>
            <a:pPr marL="285750" indent="-285750">
              <a:buFont typeface="Arial" panose="020B0604020202020204" pitchFamily="34" charset="0"/>
              <a:buChar char="•"/>
            </a:pPr>
            <a:r>
              <a:rPr lang="nl-NL" dirty="0"/>
              <a:t>Hoe, waar en hoeveel parkeren gaan we organiseren</a:t>
            </a:r>
          </a:p>
          <a:p>
            <a:pPr marL="285750" indent="-285750">
              <a:buFont typeface="Arial" panose="020B0604020202020204" pitchFamily="34" charset="0"/>
              <a:buChar char="•"/>
            </a:pPr>
            <a:r>
              <a:rPr lang="nl-NL" dirty="0"/>
              <a:t>Is er archeologisch onderzoek nodig</a:t>
            </a:r>
          </a:p>
          <a:p>
            <a:pPr marL="285750" indent="-285750">
              <a:buFont typeface="Arial" panose="020B0604020202020204" pitchFamily="34" charset="0"/>
              <a:buChar char="•"/>
            </a:pPr>
            <a:r>
              <a:rPr lang="nl-NL" dirty="0"/>
              <a:t>Hoe gaan we samen met de gemeente zorgen voor vergunningen</a:t>
            </a:r>
          </a:p>
          <a:p>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endParaRPr lang="nl-NL" sz="1800" dirty="0"/>
          </a:p>
        </p:txBody>
      </p:sp>
    </p:spTree>
    <p:extLst>
      <p:ext uri="{BB962C8B-B14F-4D97-AF65-F5344CB8AC3E}">
        <p14:creationId xmlns:p14="http://schemas.microsoft.com/office/powerpoint/2010/main" val="1144640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jl: rechts 2">
            <a:extLst>
              <a:ext uri="{FF2B5EF4-FFF2-40B4-BE49-F238E27FC236}">
                <a16:creationId xmlns:a16="http://schemas.microsoft.com/office/drawing/2014/main" id="{927FAF9C-2165-51A0-7B75-615DCC600A4C}"/>
              </a:ext>
            </a:extLst>
          </p:cNvPr>
          <p:cNvSpPr/>
          <p:nvPr/>
        </p:nvSpPr>
        <p:spPr>
          <a:xfrm>
            <a:off x="1259632" y="2283718"/>
            <a:ext cx="6237871" cy="576064"/>
          </a:xfrm>
          <a:prstGeom prst="rightArrow">
            <a:avLst/>
          </a:prstGeom>
          <a:solidFill>
            <a:srgbClr val="5C78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a:extLst>
              <a:ext uri="{FF2B5EF4-FFF2-40B4-BE49-F238E27FC236}">
                <a16:creationId xmlns:a16="http://schemas.microsoft.com/office/drawing/2014/main" id="{63F2BA41-4ACD-08BF-4906-A356ACF23710}"/>
              </a:ext>
            </a:extLst>
          </p:cNvPr>
          <p:cNvSpPr txBox="1"/>
          <p:nvPr/>
        </p:nvSpPr>
        <p:spPr>
          <a:xfrm>
            <a:off x="1646497" y="2448639"/>
            <a:ext cx="594421" cy="246221"/>
          </a:xfrm>
          <a:prstGeom prst="rect">
            <a:avLst/>
          </a:prstGeom>
          <a:solidFill>
            <a:srgbClr val="5C7813"/>
          </a:solidFill>
          <a:ln>
            <a:noFill/>
          </a:ln>
        </p:spPr>
        <p:txBody>
          <a:bodyPr wrap="square" rtlCol="0">
            <a:spAutoFit/>
          </a:bodyPr>
          <a:lstStyle/>
          <a:p>
            <a:pPr algn="ctr"/>
            <a:r>
              <a:rPr lang="nl-NL" sz="1000" dirty="0">
                <a:solidFill>
                  <a:schemeClr val="bg1"/>
                </a:solidFill>
                <a:latin typeface="Aptos" panose="020B0004020202020204" pitchFamily="34" charset="0"/>
                <a:ea typeface="Aptos" panose="020B0004020202020204" pitchFamily="34" charset="0"/>
                <a:cs typeface="Aptos" panose="020B0004020202020204" pitchFamily="34" charset="0"/>
              </a:rPr>
              <a:t>2024</a:t>
            </a:r>
            <a:endParaRPr lang="nl-NL" sz="10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p:txBody>
      </p:sp>
      <p:sp>
        <p:nvSpPr>
          <p:cNvPr id="4" name="Wolk 3">
            <a:extLst>
              <a:ext uri="{FF2B5EF4-FFF2-40B4-BE49-F238E27FC236}">
                <a16:creationId xmlns:a16="http://schemas.microsoft.com/office/drawing/2014/main" id="{8CB2B895-79E8-D72B-5931-E51C4C16C88A}"/>
              </a:ext>
            </a:extLst>
          </p:cNvPr>
          <p:cNvSpPr/>
          <p:nvPr/>
        </p:nvSpPr>
        <p:spPr>
          <a:xfrm>
            <a:off x="251520" y="1923678"/>
            <a:ext cx="1512168" cy="1152128"/>
          </a:xfrm>
          <a:prstGeom prst="cloud">
            <a:avLst/>
          </a:prstGeom>
          <a:solidFill>
            <a:schemeClr val="bg1"/>
          </a:solidFill>
          <a:ln w="9525">
            <a:solidFill>
              <a:srgbClr val="5C781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Wolk 5">
            <a:extLst>
              <a:ext uri="{FF2B5EF4-FFF2-40B4-BE49-F238E27FC236}">
                <a16:creationId xmlns:a16="http://schemas.microsoft.com/office/drawing/2014/main" id="{8FFC3146-3871-B57C-E012-6A94CCE3167E}"/>
              </a:ext>
            </a:extLst>
          </p:cNvPr>
          <p:cNvSpPr/>
          <p:nvPr/>
        </p:nvSpPr>
        <p:spPr>
          <a:xfrm>
            <a:off x="7380312" y="1923678"/>
            <a:ext cx="1512168" cy="1152128"/>
          </a:xfrm>
          <a:prstGeom prst="cloud">
            <a:avLst/>
          </a:prstGeom>
          <a:solidFill>
            <a:schemeClr val="bg1"/>
          </a:solidFill>
          <a:ln w="9525">
            <a:solidFill>
              <a:srgbClr val="5C781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ekstvak 4">
            <a:extLst>
              <a:ext uri="{FF2B5EF4-FFF2-40B4-BE49-F238E27FC236}">
                <a16:creationId xmlns:a16="http://schemas.microsoft.com/office/drawing/2014/main" id="{7760A433-E60B-BA3B-B1A8-369681487777}"/>
              </a:ext>
            </a:extLst>
          </p:cNvPr>
          <p:cNvSpPr txBox="1"/>
          <p:nvPr/>
        </p:nvSpPr>
        <p:spPr>
          <a:xfrm>
            <a:off x="418485" y="2151896"/>
            <a:ext cx="1214956" cy="707886"/>
          </a:xfrm>
          <a:prstGeom prst="rect">
            <a:avLst/>
          </a:prstGeom>
          <a:noFill/>
        </p:spPr>
        <p:txBody>
          <a:bodyPr wrap="square" rtlCol="0">
            <a:spAutoFit/>
          </a:bodyPr>
          <a:lstStyle/>
          <a:p>
            <a:r>
              <a:rPr lang="nl-NL" sz="1000" b="1" dirty="0">
                <a:solidFill>
                  <a:srgbClr val="5C7813"/>
                </a:solidFill>
                <a:latin typeface="Aptos" panose="020B0004020202020204" pitchFamily="34" charset="0"/>
                <a:ea typeface="Aptos" panose="020B0004020202020204" pitchFamily="34" charset="0"/>
                <a:cs typeface="Aptos" panose="020B0004020202020204" pitchFamily="34" charset="0"/>
              </a:rPr>
              <a:t>november (nu)</a:t>
            </a:r>
          </a:p>
          <a:p>
            <a: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t>• bewonersavond</a:t>
            </a:r>
            <a:b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t>• s</a:t>
            </a:r>
            <a:r>
              <a:rPr lang="nl-NL" sz="1000" dirty="0">
                <a:solidFill>
                  <a:srgbClr val="5C7813"/>
                </a:solidFill>
                <a:effectLst/>
                <a:latin typeface="Aptos" panose="020B0004020202020204" pitchFamily="34" charset="0"/>
                <a:ea typeface="Aptos" panose="020B0004020202020204" pitchFamily="34" charset="0"/>
                <a:cs typeface="Aptos" panose="020B0004020202020204" pitchFamily="34" charset="0"/>
              </a:rPr>
              <a:t>ociaal plan</a:t>
            </a:r>
            <a:br>
              <a:rPr lang="nl-NL" sz="1000" dirty="0">
                <a:solidFill>
                  <a:srgbClr val="5C7813"/>
                </a:solidFill>
                <a:effectLst/>
                <a:latin typeface="Aptos" panose="020B0004020202020204" pitchFamily="34" charset="0"/>
                <a:ea typeface="Aptos" panose="020B0004020202020204" pitchFamily="34" charset="0"/>
                <a:cs typeface="Aptos" panose="020B0004020202020204" pitchFamily="34" charset="0"/>
              </a:rPr>
            </a:br>
            <a: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t>• </a:t>
            </a:r>
            <a:r>
              <a:rPr lang="nl-NL" sz="1000" dirty="0">
                <a:solidFill>
                  <a:srgbClr val="5C7813"/>
                </a:solidFill>
                <a:effectLst/>
                <a:latin typeface="Aptos" panose="020B0004020202020204" pitchFamily="34" charset="0"/>
                <a:ea typeface="Aptos" panose="020B0004020202020204" pitchFamily="34" charset="0"/>
                <a:cs typeface="Aptos" panose="020B0004020202020204" pitchFamily="34" charset="0"/>
              </a:rPr>
              <a:t>start verhuizen</a:t>
            </a:r>
          </a:p>
        </p:txBody>
      </p:sp>
      <p:sp>
        <p:nvSpPr>
          <p:cNvPr id="7" name="Tekstvak 6">
            <a:extLst>
              <a:ext uri="{FF2B5EF4-FFF2-40B4-BE49-F238E27FC236}">
                <a16:creationId xmlns:a16="http://schemas.microsoft.com/office/drawing/2014/main" id="{99A31F2B-2B5C-BDA7-46B0-6A382F83E20C}"/>
              </a:ext>
            </a:extLst>
          </p:cNvPr>
          <p:cNvSpPr txBox="1"/>
          <p:nvPr/>
        </p:nvSpPr>
        <p:spPr>
          <a:xfrm>
            <a:off x="7560332" y="2294750"/>
            <a:ext cx="1152128" cy="400110"/>
          </a:xfrm>
          <a:prstGeom prst="rect">
            <a:avLst/>
          </a:prstGeom>
          <a:noFill/>
        </p:spPr>
        <p:txBody>
          <a:bodyPr wrap="square" rtlCol="0">
            <a:spAutoFit/>
          </a:bodyPr>
          <a:lstStyle/>
          <a:p>
            <a:pPr algn="ctr"/>
            <a: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t>oplevering</a:t>
            </a:r>
            <a:b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1000" dirty="0">
                <a:solidFill>
                  <a:srgbClr val="5C7813"/>
                </a:solidFill>
                <a:latin typeface="Aptos" panose="020B0004020202020204" pitchFamily="34" charset="0"/>
                <a:ea typeface="Aptos" panose="020B0004020202020204" pitchFamily="34" charset="0"/>
                <a:cs typeface="Aptos" panose="020B0004020202020204" pitchFamily="34" charset="0"/>
              </a:rPr>
              <a:t>(winter 2027)</a:t>
            </a:r>
            <a:endParaRPr lang="nl-NL" sz="1000" dirty="0">
              <a:solidFill>
                <a:srgbClr val="5C7813"/>
              </a:solidFill>
              <a:effectLst/>
              <a:latin typeface="Aptos" panose="020B0004020202020204" pitchFamily="34" charset="0"/>
              <a:ea typeface="Aptos" panose="020B0004020202020204" pitchFamily="34" charset="0"/>
              <a:cs typeface="Aptos" panose="020B0004020202020204" pitchFamily="34" charset="0"/>
            </a:endParaRPr>
          </a:p>
        </p:txBody>
      </p:sp>
      <p:sp>
        <p:nvSpPr>
          <p:cNvPr id="14" name="Tekstvak 13">
            <a:extLst>
              <a:ext uri="{FF2B5EF4-FFF2-40B4-BE49-F238E27FC236}">
                <a16:creationId xmlns:a16="http://schemas.microsoft.com/office/drawing/2014/main" id="{8B12FC7F-9A43-C908-EC31-8CA8434E77E3}"/>
              </a:ext>
            </a:extLst>
          </p:cNvPr>
          <p:cNvSpPr txBox="1"/>
          <p:nvPr/>
        </p:nvSpPr>
        <p:spPr>
          <a:xfrm>
            <a:off x="1151620" y="3300256"/>
            <a:ext cx="1224136" cy="507831"/>
          </a:xfrm>
          <a:prstGeom prst="rect">
            <a:avLst/>
          </a:prstGeom>
          <a:noFill/>
          <a:ln>
            <a:solidFill>
              <a:srgbClr val="5C7813"/>
            </a:solidFill>
          </a:ln>
        </p:spPr>
        <p:txBody>
          <a:bodyPr wrap="square" rtlCol="0">
            <a:spAutoFit/>
          </a:bodyPr>
          <a:lstStyle/>
          <a:p>
            <a:r>
              <a:rPr lang="nl-NL" sz="900" b="1" dirty="0">
                <a:solidFill>
                  <a:srgbClr val="5C7813"/>
                </a:solidFill>
                <a:latin typeface="Aptos" panose="020B0004020202020204" pitchFamily="34" charset="0"/>
                <a:ea typeface="Aptos" panose="020B0004020202020204" pitchFamily="34" charset="0"/>
                <a:cs typeface="Aptos" panose="020B0004020202020204" pitchFamily="34" charset="0"/>
              </a:rPr>
              <a:t>december</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terugkoppeling naar bewoners en buurt</a:t>
            </a:r>
            <a:endParaRPr lang="nl-NL" sz="900" dirty="0">
              <a:solidFill>
                <a:srgbClr val="5C7813"/>
              </a:solidFill>
              <a:effectLst/>
              <a:latin typeface="Aptos" panose="020B0004020202020204" pitchFamily="34" charset="0"/>
              <a:ea typeface="Aptos" panose="020B0004020202020204" pitchFamily="34" charset="0"/>
              <a:cs typeface="Aptos" panose="020B0004020202020204" pitchFamily="34" charset="0"/>
            </a:endParaRPr>
          </a:p>
        </p:txBody>
      </p:sp>
      <p:cxnSp>
        <p:nvCxnSpPr>
          <p:cNvPr id="24" name="Rechte verbindingslijn 23">
            <a:extLst>
              <a:ext uri="{FF2B5EF4-FFF2-40B4-BE49-F238E27FC236}">
                <a16:creationId xmlns:a16="http://schemas.microsoft.com/office/drawing/2014/main" id="{798495E6-5C54-7B64-3199-67516088F258}"/>
              </a:ext>
            </a:extLst>
          </p:cNvPr>
          <p:cNvCxnSpPr>
            <a:cxnSpLocks/>
          </p:cNvCxnSpPr>
          <p:nvPr/>
        </p:nvCxnSpPr>
        <p:spPr>
          <a:xfrm>
            <a:off x="2339752" y="2427734"/>
            <a:ext cx="0" cy="28803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kstvak 26">
            <a:extLst>
              <a:ext uri="{FF2B5EF4-FFF2-40B4-BE49-F238E27FC236}">
                <a16:creationId xmlns:a16="http://schemas.microsoft.com/office/drawing/2014/main" id="{CC2BBBB2-D559-903F-DA0F-2E9C8A0831C9}"/>
              </a:ext>
            </a:extLst>
          </p:cNvPr>
          <p:cNvSpPr txBox="1"/>
          <p:nvPr/>
        </p:nvSpPr>
        <p:spPr>
          <a:xfrm>
            <a:off x="2388344" y="2448639"/>
            <a:ext cx="1607592" cy="246221"/>
          </a:xfrm>
          <a:prstGeom prst="rect">
            <a:avLst/>
          </a:prstGeom>
          <a:solidFill>
            <a:srgbClr val="5C7813"/>
          </a:solidFill>
          <a:ln>
            <a:noFill/>
          </a:ln>
        </p:spPr>
        <p:txBody>
          <a:bodyPr wrap="square" rtlCol="0">
            <a:spAutoFit/>
          </a:bodyPr>
          <a:lstStyle/>
          <a:p>
            <a:pPr algn="ctr"/>
            <a:r>
              <a:rPr lang="nl-NL" sz="1000" dirty="0">
                <a:solidFill>
                  <a:schemeClr val="bg1"/>
                </a:solidFill>
                <a:latin typeface="Aptos" panose="020B0004020202020204" pitchFamily="34" charset="0"/>
                <a:ea typeface="Aptos" panose="020B0004020202020204" pitchFamily="34" charset="0"/>
                <a:cs typeface="Aptos" panose="020B0004020202020204" pitchFamily="34" charset="0"/>
              </a:rPr>
              <a:t>2025</a:t>
            </a:r>
            <a:endParaRPr lang="nl-NL" sz="10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p:txBody>
      </p:sp>
      <p:sp>
        <p:nvSpPr>
          <p:cNvPr id="28" name="Tekstvak 27">
            <a:extLst>
              <a:ext uri="{FF2B5EF4-FFF2-40B4-BE49-F238E27FC236}">
                <a16:creationId xmlns:a16="http://schemas.microsoft.com/office/drawing/2014/main" id="{9E8CD736-4A25-AB35-D2A2-B6BB8D10A7D1}"/>
              </a:ext>
            </a:extLst>
          </p:cNvPr>
          <p:cNvSpPr txBox="1"/>
          <p:nvPr/>
        </p:nvSpPr>
        <p:spPr>
          <a:xfrm>
            <a:off x="4116536" y="2448639"/>
            <a:ext cx="1607592" cy="246221"/>
          </a:xfrm>
          <a:prstGeom prst="rect">
            <a:avLst/>
          </a:prstGeom>
          <a:solidFill>
            <a:srgbClr val="5C7813"/>
          </a:solidFill>
          <a:ln>
            <a:noFill/>
          </a:ln>
        </p:spPr>
        <p:txBody>
          <a:bodyPr wrap="square" rtlCol="0">
            <a:spAutoFit/>
          </a:bodyPr>
          <a:lstStyle/>
          <a:p>
            <a:pPr algn="ctr"/>
            <a:r>
              <a:rPr lang="nl-NL" sz="1000" dirty="0">
                <a:solidFill>
                  <a:schemeClr val="bg1"/>
                </a:solidFill>
                <a:latin typeface="Aptos" panose="020B0004020202020204" pitchFamily="34" charset="0"/>
                <a:ea typeface="Aptos" panose="020B0004020202020204" pitchFamily="34" charset="0"/>
                <a:cs typeface="Aptos" panose="020B0004020202020204" pitchFamily="34" charset="0"/>
              </a:rPr>
              <a:t>2026</a:t>
            </a:r>
            <a:endParaRPr lang="nl-NL" sz="10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p:txBody>
      </p:sp>
      <p:sp>
        <p:nvSpPr>
          <p:cNvPr id="29" name="Tekstvak 28">
            <a:extLst>
              <a:ext uri="{FF2B5EF4-FFF2-40B4-BE49-F238E27FC236}">
                <a16:creationId xmlns:a16="http://schemas.microsoft.com/office/drawing/2014/main" id="{621C08CF-E913-2390-C892-E72157C9D1A6}"/>
              </a:ext>
            </a:extLst>
          </p:cNvPr>
          <p:cNvSpPr txBox="1"/>
          <p:nvPr/>
        </p:nvSpPr>
        <p:spPr>
          <a:xfrm>
            <a:off x="5772720" y="2439004"/>
            <a:ext cx="1607592" cy="246221"/>
          </a:xfrm>
          <a:prstGeom prst="rect">
            <a:avLst/>
          </a:prstGeom>
          <a:solidFill>
            <a:srgbClr val="5C7813"/>
          </a:solidFill>
          <a:ln>
            <a:noFill/>
          </a:ln>
        </p:spPr>
        <p:txBody>
          <a:bodyPr wrap="square" rtlCol="0">
            <a:spAutoFit/>
          </a:bodyPr>
          <a:lstStyle/>
          <a:p>
            <a:pPr algn="ctr"/>
            <a:r>
              <a:rPr lang="nl-NL" sz="1000" dirty="0">
                <a:solidFill>
                  <a:schemeClr val="bg1"/>
                </a:solidFill>
                <a:latin typeface="Aptos" panose="020B0004020202020204" pitchFamily="34" charset="0"/>
                <a:ea typeface="Aptos" panose="020B0004020202020204" pitchFamily="34" charset="0"/>
                <a:cs typeface="Aptos" panose="020B0004020202020204" pitchFamily="34" charset="0"/>
              </a:rPr>
              <a:t>2027</a:t>
            </a:r>
            <a:endParaRPr lang="nl-NL" sz="10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p:txBody>
      </p:sp>
      <p:cxnSp>
        <p:nvCxnSpPr>
          <p:cNvPr id="30" name="Rechte verbindingslijn 29">
            <a:extLst>
              <a:ext uri="{FF2B5EF4-FFF2-40B4-BE49-F238E27FC236}">
                <a16:creationId xmlns:a16="http://schemas.microsoft.com/office/drawing/2014/main" id="{47A628E2-5DE5-0A5F-A009-924495DFB8BF}"/>
              </a:ext>
            </a:extLst>
          </p:cNvPr>
          <p:cNvCxnSpPr>
            <a:cxnSpLocks/>
          </p:cNvCxnSpPr>
          <p:nvPr/>
        </p:nvCxnSpPr>
        <p:spPr>
          <a:xfrm>
            <a:off x="4067944" y="2418098"/>
            <a:ext cx="0" cy="28803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D54B2664-BFDF-8983-ED8B-E71C61DD939C}"/>
              </a:ext>
            </a:extLst>
          </p:cNvPr>
          <p:cNvCxnSpPr>
            <a:cxnSpLocks/>
          </p:cNvCxnSpPr>
          <p:nvPr/>
        </p:nvCxnSpPr>
        <p:spPr>
          <a:xfrm>
            <a:off x="5724128" y="2427733"/>
            <a:ext cx="0" cy="28803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Rechte verbindingslijn 31">
            <a:extLst>
              <a:ext uri="{FF2B5EF4-FFF2-40B4-BE49-F238E27FC236}">
                <a16:creationId xmlns:a16="http://schemas.microsoft.com/office/drawing/2014/main" id="{65D9D51A-1695-9754-47A9-D5F75E695B58}"/>
              </a:ext>
            </a:extLst>
          </p:cNvPr>
          <p:cNvCxnSpPr>
            <a:cxnSpLocks/>
          </p:cNvCxnSpPr>
          <p:nvPr/>
        </p:nvCxnSpPr>
        <p:spPr>
          <a:xfrm>
            <a:off x="2195736" y="2715765"/>
            <a:ext cx="0" cy="584368"/>
          </a:xfrm>
          <a:prstGeom prst="line">
            <a:avLst/>
          </a:prstGeom>
          <a:ln w="9525">
            <a:solidFill>
              <a:srgbClr val="5C7813"/>
            </a:solidFill>
          </a:ln>
        </p:spPr>
        <p:style>
          <a:lnRef idx="1">
            <a:schemeClr val="accent1"/>
          </a:lnRef>
          <a:fillRef idx="0">
            <a:schemeClr val="accent1"/>
          </a:fillRef>
          <a:effectRef idx="0">
            <a:schemeClr val="accent1"/>
          </a:effectRef>
          <a:fontRef idx="minor">
            <a:schemeClr val="tx1"/>
          </a:fontRef>
        </p:style>
      </p:cxnSp>
      <p:sp>
        <p:nvSpPr>
          <p:cNvPr id="35" name="Tekstvak 34">
            <a:extLst>
              <a:ext uri="{FF2B5EF4-FFF2-40B4-BE49-F238E27FC236}">
                <a16:creationId xmlns:a16="http://schemas.microsoft.com/office/drawing/2014/main" id="{B3092873-3D24-9E8C-F0FD-075665A0AA15}"/>
              </a:ext>
            </a:extLst>
          </p:cNvPr>
          <p:cNvSpPr txBox="1"/>
          <p:nvPr/>
        </p:nvSpPr>
        <p:spPr>
          <a:xfrm>
            <a:off x="1667825" y="1196913"/>
            <a:ext cx="1775902" cy="646331"/>
          </a:xfrm>
          <a:prstGeom prst="rect">
            <a:avLst/>
          </a:prstGeom>
          <a:noFill/>
          <a:ln>
            <a:solidFill>
              <a:srgbClr val="5C7813"/>
            </a:solidFill>
          </a:ln>
        </p:spPr>
        <p:txBody>
          <a:bodyPr wrap="square" rtlCol="0">
            <a:spAutoFit/>
          </a:bodyPr>
          <a:lstStyle/>
          <a:p>
            <a:r>
              <a:rPr lang="nl-NL" sz="900" b="1" dirty="0">
                <a:solidFill>
                  <a:srgbClr val="5C7813"/>
                </a:solidFill>
                <a:latin typeface="Aptos" panose="020B0004020202020204" pitchFamily="34" charset="0"/>
                <a:ea typeface="Aptos" panose="020B0004020202020204" pitchFamily="34" charset="0"/>
                <a:cs typeface="Aptos" panose="020B0004020202020204" pitchFamily="34" charset="0"/>
              </a:rPr>
              <a:t>februari</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 besluit sloop/nieuwbouw</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 besluit welke variant</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 besluit aantal woningen</a:t>
            </a:r>
            <a:endParaRPr lang="nl-NL" sz="900" dirty="0">
              <a:solidFill>
                <a:srgbClr val="5C7813"/>
              </a:solidFill>
              <a:effectLst/>
              <a:latin typeface="Aptos" panose="020B0004020202020204" pitchFamily="34" charset="0"/>
              <a:ea typeface="Aptos" panose="020B0004020202020204" pitchFamily="34" charset="0"/>
              <a:cs typeface="Aptos" panose="020B0004020202020204" pitchFamily="34" charset="0"/>
            </a:endParaRPr>
          </a:p>
        </p:txBody>
      </p:sp>
      <p:cxnSp>
        <p:nvCxnSpPr>
          <p:cNvPr id="36" name="Rechte verbindingslijn 35">
            <a:extLst>
              <a:ext uri="{FF2B5EF4-FFF2-40B4-BE49-F238E27FC236}">
                <a16:creationId xmlns:a16="http://schemas.microsoft.com/office/drawing/2014/main" id="{913D729C-ACC2-83F5-50D0-4D049BF6DC39}"/>
              </a:ext>
            </a:extLst>
          </p:cNvPr>
          <p:cNvCxnSpPr>
            <a:cxnSpLocks/>
          </p:cNvCxnSpPr>
          <p:nvPr/>
        </p:nvCxnSpPr>
        <p:spPr>
          <a:xfrm>
            <a:off x="2555776" y="1833730"/>
            <a:ext cx="0" cy="594003"/>
          </a:xfrm>
          <a:prstGeom prst="line">
            <a:avLst/>
          </a:prstGeom>
          <a:ln w="9525">
            <a:solidFill>
              <a:srgbClr val="5C7813"/>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a:extLst>
              <a:ext uri="{FF2B5EF4-FFF2-40B4-BE49-F238E27FC236}">
                <a16:creationId xmlns:a16="http://schemas.microsoft.com/office/drawing/2014/main" id="{0CDACF17-B19B-300E-AACD-69081F567704}"/>
              </a:ext>
            </a:extLst>
          </p:cNvPr>
          <p:cNvCxnSpPr>
            <a:cxnSpLocks/>
          </p:cNvCxnSpPr>
          <p:nvPr/>
        </p:nvCxnSpPr>
        <p:spPr>
          <a:xfrm>
            <a:off x="2771800" y="2715765"/>
            <a:ext cx="0" cy="594003"/>
          </a:xfrm>
          <a:prstGeom prst="line">
            <a:avLst/>
          </a:prstGeom>
          <a:ln w="9525">
            <a:solidFill>
              <a:srgbClr val="5C7813"/>
            </a:solidFill>
          </a:ln>
        </p:spPr>
        <p:style>
          <a:lnRef idx="1">
            <a:schemeClr val="accent1"/>
          </a:lnRef>
          <a:fillRef idx="0">
            <a:schemeClr val="accent1"/>
          </a:fillRef>
          <a:effectRef idx="0">
            <a:schemeClr val="accent1"/>
          </a:effectRef>
          <a:fontRef idx="minor">
            <a:schemeClr val="tx1"/>
          </a:fontRef>
        </p:style>
      </p:cxnSp>
      <p:sp>
        <p:nvSpPr>
          <p:cNvPr id="40" name="Tekstvak 39">
            <a:extLst>
              <a:ext uri="{FF2B5EF4-FFF2-40B4-BE49-F238E27FC236}">
                <a16:creationId xmlns:a16="http://schemas.microsoft.com/office/drawing/2014/main" id="{7723E5B2-68CE-085D-D2C5-58CD6ED2490B}"/>
              </a:ext>
            </a:extLst>
          </p:cNvPr>
          <p:cNvSpPr txBox="1"/>
          <p:nvPr/>
        </p:nvSpPr>
        <p:spPr>
          <a:xfrm>
            <a:off x="2641775" y="3309768"/>
            <a:ext cx="1720942" cy="784830"/>
          </a:xfrm>
          <a:prstGeom prst="rect">
            <a:avLst/>
          </a:prstGeom>
          <a:noFill/>
          <a:ln>
            <a:solidFill>
              <a:srgbClr val="5C7813"/>
            </a:solidFill>
          </a:ln>
        </p:spPr>
        <p:txBody>
          <a:bodyPr wrap="square" rtlCol="0">
            <a:spAutoFit/>
          </a:bodyPr>
          <a:lstStyle/>
          <a:p>
            <a:r>
              <a:rPr lang="nl-NL" sz="900" b="1" dirty="0">
                <a:solidFill>
                  <a:srgbClr val="5C7813"/>
                </a:solidFill>
                <a:latin typeface="Aptos" panose="020B0004020202020204" pitchFamily="34" charset="0"/>
                <a:ea typeface="Aptos" panose="020B0004020202020204" pitchFamily="34" charset="0"/>
                <a:cs typeface="Aptos" panose="020B0004020202020204" pitchFamily="34" charset="0"/>
              </a:rPr>
              <a:t>maart</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start procedure gemeente voor vergunningen</a:t>
            </a:r>
          </a:p>
          <a:p>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start ontwerptraject</a:t>
            </a:r>
          </a:p>
          <a:p>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p</a:t>
            </a:r>
            <a:r>
              <a:rPr lang="nl-NL" sz="900" dirty="0">
                <a:solidFill>
                  <a:srgbClr val="5C7813"/>
                </a:solidFill>
                <a:effectLst/>
                <a:latin typeface="Aptos" panose="020B0004020202020204" pitchFamily="34" charset="0"/>
                <a:ea typeface="Aptos" panose="020B0004020202020204" pitchFamily="34" charset="0"/>
                <a:cs typeface="Aptos" panose="020B0004020202020204" pitchFamily="34" charset="0"/>
              </a:rPr>
              <a:t>articipatie met omwonenden</a:t>
            </a:r>
          </a:p>
        </p:txBody>
      </p:sp>
      <p:sp>
        <p:nvSpPr>
          <p:cNvPr id="41" name="Tekstvak 40">
            <a:extLst>
              <a:ext uri="{FF2B5EF4-FFF2-40B4-BE49-F238E27FC236}">
                <a16:creationId xmlns:a16="http://schemas.microsoft.com/office/drawing/2014/main" id="{A5E9AAC3-FC57-F9C4-31C8-10CB6955F16B}"/>
              </a:ext>
            </a:extLst>
          </p:cNvPr>
          <p:cNvSpPr txBox="1"/>
          <p:nvPr/>
        </p:nvSpPr>
        <p:spPr>
          <a:xfrm>
            <a:off x="4274221" y="1653598"/>
            <a:ext cx="1161875" cy="369332"/>
          </a:xfrm>
          <a:prstGeom prst="rect">
            <a:avLst/>
          </a:prstGeom>
          <a:noFill/>
          <a:ln>
            <a:solidFill>
              <a:srgbClr val="5C7813"/>
            </a:solidFill>
          </a:ln>
        </p:spPr>
        <p:txBody>
          <a:bodyPr wrap="square" rtlCol="0">
            <a:spAutoFit/>
          </a:bodyPr>
          <a:lstStyle/>
          <a:p>
            <a:r>
              <a:rPr lang="nl-NL" sz="900" b="1" dirty="0">
                <a:solidFill>
                  <a:srgbClr val="5C7813"/>
                </a:solidFill>
                <a:latin typeface="Aptos" panose="020B0004020202020204" pitchFamily="34" charset="0"/>
                <a:ea typeface="Aptos" panose="020B0004020202020204" pitchFamily="34" charset="0"/>
                <a:cs typeface="Aptos" panose="020B0004020202020204" pitchFamily="34" charset="0"/>
              </a:rPr>
              <a:t>voorjaar</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sloop 30 woningen</a:t>
            </a:r>
            <a:endParaRPr lang="nl-NL" sz="900" dirty="0">
              <a:solidFill>
                <a:srgbClr val="5C7813"/>
              </a:solidFill>
              <a:effectLst/>
              <a:latin typeface="Aptos" panose="020B0004020202020204" pitchFamily="34" charset="0"/>
              <a:ea typeface="Aptos" panose="020B0004020202020204" pitchFamily="34" charset="0"/>
              <a:cs typeface="Aptos" panose="020B0004020202020204" pitchFamily="34" charset="0"/>
            </a:endParaRPr>
          </a:p>
        </p:txBody>
      </p:sp>
      <p:cxnSp>
        <p:nvCxnSpPr>
          <p:cNvPr id="42" name="Rechte verbindingslijn 41">
            <a:extLst>
              <a:ext uri="{FF2B5EF4-FFF2-40B4-BE49-F238E27FC236}">
                <a16:creationId xmlns:a16="http://schemas.microsoft.com/office/drawing/2014/main" id="{387F8EA3-E567-62FF-839F-50DA9A0A712B}"/>
              </a:ext>
            </a:extLst>
          </p:cNvPr>
          <p:cNvCxnSpPr>
            <a:cxnSpLocks/>
          </p:cNvCxnSpPr>
          <p:nvPr/>
        </p:nvCxnSpPr>
        <p:spPr>
          <a:xfrm>
            <a:off x="4362717" y="2016592"/>
            <a:ext cx="0" cy="420655"/>
          </a:xfrm>
          <a:prstGeom prst="line">
            <a:avLst/>
          </a:prstGeom>
          <a:ln w="9525">
            <a:solidFill>
              <a:srgbClr val="5C7813"/>
            </a:solidFill>
          </a:ln>
        </p:spPr>
        <p:style>
          <a:lnRef idx="1">
            <a:schemeClr val="accent1"/>
          </a:lnRef>
          <a:fillRef idx="0">
            <a:schemeClr val="accent1"/>
          </a:fillRef>
          <a:effectRef idx="0">
            <a:schemeClr val="accent1"/>
          </a:effectRef>
          <a:fontRef idx="minor">
            <a:schemeClr val="tx1"/>
          </a:fontRef>
        </p:style>
      </p:cxnSp>
      <p:sp>
        <p:nvSpPr>
          <p:cNvPr id="43" name="Tekstvak 42">
            <a:extLst>
              <a:ext uri="{FF2B5EF4-FFF2-40B4-BE49-F238E27FC236}">
                <a16:creationId xmlns:a16="http://schemas.microsoft.com/office/drawing/2014/main" id="{00198573-F826-41A6-8526-CC756BD5611C}"/>
              </a:ext>
            </a:extLst>
          </p:cNvPr>
          <p:cNvSpPr txBox="1"/>
          <p:nvPr/>
        </p:nvSpPr>
        <p:spPr>
          <a:xfrm>
            <a:off x="5142459" y="3138435"/>
            <a:ext cx="1085723" cy="369332"/>
          </a:xfrm>
          <a:prstGeom prst="rect">
            <a:avLst/>
          </a:prstGeom>
          <a:noFill/>
          <a:ln>
            <a:solidFill>
              <a:srgbClr val="5C7813"/>
            </a:solidFill>
          </a:ln>
        </p:spPr>
        <p:txBody>
          <a:bodyPr wrap="square" rtlCol="0">
            <a:spAutoFit/>
          </a:bodyPr>
          <a:lstStyle/>
          <a:p>
            <a:r>
              <a:rPr lang="nl-NL" sz="900" b="1" dirty="0">
                <a:solidFill>
                  <a:srgbClr val="5C7813"/>
                </a:solidFill>
                <a:latin typeface="Aptos" panose="020B0004020202020204" pitchFamily="34" charset="0"/>
                <a:ea typeface="Aptos" panose="020B0004020202020204" pitchFamily="34" charset="0"/>
                <a:cs typeface="Aptos" panose="020B0004020202020204" pitchFamily="34" charset="0"/>
              </a:rPr>
              <a:t>najaar</a:t>
            </a:r>
            <a:b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br>
            <a:r>
              <a:rPr lang="nl-NL" sz="900" dirty="0">
                <a:solidFill>
                  <a:srgbClr val="5C7813"/>
                </a:solidFill>
                <a:latin typeface="Aptos" panose="020B0004020202020204" pitchFamily="34" charset="0"/>
                <a:ea typeface="Aptos" panose="020B0004020202020204" pitchFamily="34" charset="0"/>
                <a:cs typeface="Aptos" panose="020B0004020202020204" pitchFamily="34" charset="0"/>
              </a:rPr>
              <a:t>start nieuwbouw</a:t>
            </a:r>
            <a:endParaRPr lang="nl-NL" sz="900" dirty="0">
              <a:solidFill>
                <a:srgbClr val="5C7813"/>
              </a:solidFill>
              <a:effectLst/>
              <a:latin typeface="Aptos" panose="020B0004020202020204" pitchFamily="34" charset="0"/>
              <a:ea typeface="Aptos" panose="020B0004020202020204" pitchFamily="34" charset="0"/>
              <a:cs typeface="Aptos" panose="020B0004020202020204" pitchFamily="34" charset="0"/>
            </a:endParaRPr>
          </a:p>
        </p:txBody>
      </p:sp>
      <p:cxnSp>
        <p:nvCxnSpPr>
          <p:cNvPr id="44" name="Rechte verbindingslijn 43">
            <a:extLst>
              <a:ext uri="{FF2B5EF4-FFF2-40B4-BE49-F238E27FC236}">
                <a16:creationId xmlns:a16="http://schemas.microsoft.com/office/drawing/2014/main" id="{89DC7AE6-BA5A-D04D-B297-22E52BB88DC5}"/>
              </a:ext>
            </a:extLst>
          </p:cNvPr>
          <p:cNvCxnSpPr>
            <a:cxnSpLocks/>
          </p:cNvCxnSpPr>
          <p:nvPr/>
        </p:nvCxnSpPr>
        <p:spPr>
          <a:xfrm>
            <a:off x="5292080" y="2706130"/>
            <a:ext cx="0" cy="432305"/>
          </a:xfrm>
          <a:prstGeom prst="line">
            <a:avLst/>
          </a:prstGeom>
          <a:ln w="9525">
            <a:solidFill>
              <a:srgbClr val="5C781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5815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EA7DD9D7-58A0-4492-9C66-0967045D6A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92" y="1563638"/>
            <a:ext cx="7459201" cy="731798"/>
          </a:xfrm>
          <a:prstGeom prst="rect">
            <a:avLst/>
          </a:prstGeom>
        </p:spPr>
      </p:pic>
      <p:sp>
        <p:nvSpPr>
          <p:cNvPr id="7" name="Titel 1">
            <a:extLst>
              <a:ext uri="{FF2B5EF4-FFF2-40B4-BE49-F238E27FC236}">
                <a16:creationId xmlns:a16="http://schemas.microsoft.com/office/drawing/2014/main" id="{A9B8FB85-37DF-41A8-9316-6F9678BE5679}"/>
              </a:ext>
            </a:extLst>
          </p:cNvPr>
          <p:cNvSpPr txBox="1">
            <a:spLocks/>
          </p:cNvSpPr>
          <p:nvPr/>
        </p:nvSpPr>
        <p:spPr>
          <a:xfrm>
            <a:off x="1008000" y="1590359"/>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4800" b="1" dirty="0">
                <a:latin typeface="Arial"/>
                <a:cs typeface="Arial"/>
              </a:rPr>
              <a:t>Onderzoek</a:t>
            </a:r>
          </a:p>
        </p:txBody>
      </p:sp>
    </p:spTree>
    <p:extLst>
      <p:ext uri="{BB962C8B-B14F-4D97-AF65-F5344CB8AC3E}">
        <p14:creationId xmlns:p14="http://schemas.microsoft.com/office/powerpoint/2010/main" val="1141930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1008000" y="1167694"/>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Agenda</a:t>
            </a:r>
            <a:endParaRPr lang="nl-NL" sz="4800" b="1" dirty="0">
              <a:latin typeface="Arial"/>
              <a:cs typeface="Arial"/>
            </a:endParaRPr>
          </a:p>
        </p:txBody>
      </p:sp>
      <p:sp>
        <p:nvSpPr>
          <p:cNvPr id="8" name="Tekstvak 7"/>
          <p:cNvSpPr txBox="1"/>
          <p:nvPr/>
        </p:nvSpPr>
        <p:spPr>
          <a:xfrm>
            <a:off x="1008000" y="1923678"/>
            <a:ext cx="6660000" cy="1754326"/>
          </a:xfrm>
          <a:prstGeom prst="rect">
            <a:avLst/>
          </a:prstGeom>
          <a:noFill/>
        </p:spPr>
        <p:txBody>
          <a:bodyPr wrap="square" rtlCol="0">
            <a:spAutoFit/>
          </a:bodyPr>
          <a:lstStyle/>
          <a:p>
            <a:r>
              <a:rPr lang="nl-NL" sz="1800" dirty="0">
                <a:effectLst/>
                <a:latin typeface="Arial" panose="020B0604020202020204" pitchFamily="34" charset="0"/>
                <a:ea typeface="Aptos" panose="020B0004020202020204" pitchFamily="34" charset="0"/>
                <a:cs typeface="Aptos" panose="020B0004020202020204" pitchFamily="34" charset="0"/>
              </a:rPr>
              <a:t>19.30 uur Opening</a:t>
            </a:r>
            <a:endParaRPr lang="nl-NL" sz="1800" dirty="0">
              <a:effectLst/>
              <a:latin typeface="Aptos" panose="020B0004020202020204" pitchFamily="34" charset="0"/>
              <a:ea typeface="Aptos" panose="020B0004020202020204" pitchFamily="34" charset="0"/>
              <a:cs typeface="Aptos" panose="020B0004020202020204" pitchFamily="34" charset="0"/>
            </a:endParaRPr>
          </a:p>
          <a:p>
            <a:r>
              <a:rPr lang="nl-NL" sz="1800" dirty="0">
                <a:effectLst/>
                <a:latin typeface="Arial" panose="020B0604020202020204" pitchFamily="34" charset="0"/>
                <a:ea typeface="Aptos" panose="020B0004020202020204" pitchFamily="34" charset="0"/>
                <a:cs typeface="Aptos" panose="020B0004020202020204" pitchFamily="34" charset="0"/>
              </a:rPr>
              <a:t>19.35 uur Aanleiding verdichting </a:t>
            </a:r>
            <a:endParaRPr lang="nl-NL" sz="1800" dirty="0">
              <a:effectLst/>
              <a:latin typeface="Aptos" panose="020B0004020202020204" pitchFamily="34" charset="0"/>
              <a:ea typeface="Aptos" panose="020B0004020202020204" pitchFamily="34" charset="0"/>
              <a:cs typeface="Aptos" panose="020B0004020202020204" pitchFamily="34" charset="0"/>
            </a:endParaRPr>
          </a:p>
          <a:p>
            <a:r>
              <a:rPr lang="nl-NL" sz="1800" dirty="0">
                <a:effectLst/>
                <a:latin typeface="Arial" panose="020B0604020202020204" pitchFamily="34" charset="0"/>
                <a:ea typeface="Aptos" panose="020B0004020202020204" pitchFamily="34" charset="0"/>
                <a:cs typeface="Aptos" panose="020B0004020202020204" pitchFamily="34" charset="0"/>
              </a:rPr>
              <a:t>19.40 uur 1 plan 4 variaties </a:t>
            </a:r>
            <a:endParaRPr lang="nl-NL" sz="1800" dirty="0">
              <a:effectLst/>
              <a:latin typeface="Aptos" panose="020B0004020202020204" pitchFamily="34" charset="0"/>
              <a:ea typeface="Aptos" panose="020B0004020202020204" pitchFamily="34" charset="0"/>
              <a:cs typeface="Aptos" panose="020B0004020202020204" pitchFamily="34" charset="0"/>
            </a:endParaRPr>
          </a:p>
          <a:p>
            <a:r>
              <a:rPr lang="nl-NL" sz="1800" dirty="0">
                <a:effectLst/>
                <a:latin typeface="Arial" panose="020B0604020202020204" pitchFamily="34" charset="0"/>
                <a:ea typeface="Aptos" panose="020B0004020202020204" pitchFamily="34" charset="0"/>
                <a:cs typeface="Aptos" panose="020B0004020202020204" pitchFamily="34" charset="0"/>
              </a:rPr>
              <a:t>20.00 uur Doorkijk planning </a:t>
            </a:r>
            <a:endParaRPr lang="nl-NL" sz="1800" dirty="0">
              <a:effectLst/>
              <a:latin typeface="Aptos" panose="020B0004020202020204" pitchFamily="34" charset="0"/>
              <a:ea typeface="Aptos" panose="020B0004020202020204" pitchFamily="34" charset="0"/>
              <a:cs typeface="Aptos" panose="020B0004020202020204" pitchFamily="34" charset="0"/>
            </a:endParaRPr>
          </a:p>
          <a:p>
            <a:r>
              <a:rPr lang="nl-NL" sz="1800" dirty="0">
                <a:effectLst/>
                <a:latin typeface="Arial" panose="020B0604020202020204" pitchFamily="34" charset="0"/>
                <a:ea typeface="Aptos" panose="020B0004020202020204" pitchFamily="34" charset="0"/>
                <a:cs typeface="Aptos" panose="020B0004020202020204" pitchFamily="34" charset="0"/>
              </a:rPr>
              <a:t>20.05 uur inlooptafels voor vragen </a:t>
            </a:r>
          </a:p>
          <a:p>
            <a:r>
              <a:rPr lang="nl-NL" dirty="0">
                <a:latin typeface="Arial" panose="020B0604020202020204" pitchFamily="34" charset="0"/>
                <a:ea typeface="Aptos" panose="020B0004020202020204" pitchFamily="34" charset="0"/>
                <a:cs typeface="Aptos" panose="020B0004020202020204" pitchFamily="34" charset="0"/>
              </a:rPr>
              <a:t>20.30 uur afsluiting</a:t>
            </a:r>
            <a:endParaRPr lang="nl-NL" sz="18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878894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1008000" y="1167694"/>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5 juni 2023</a:t>
            </a:r>
            <a:endParaRPr lang="nl-NL" sz="4800" b="1" dirty="0">
              <a:latin typeface="Arial"/>
              <a:cs typeface="Arial"/>
            </a:endParaRPr>
          </a:p>
        </p:txBody>
      </p:sp>
      <p:sp>
        <p:nvSpPr>
          <p:cNvPr id="8" name="Tekstvak 7"/>
          <p:cNvSpPr txBox="1"/>
          <p:nvPr/>
        </p:nvSpPr>
        <p:spPr>
          <a:xfrm>
            <a:off x="1008000" y="1923678"/>
            <a:ext cx="6660000" cy="1477328"/>
          </a:xfrm>
          <a:prstGeom prst="rect">
            <a:avLst/>
          </a:prstGeom>
          <a:noFill/>
        </p:spPr>
        <p:txBody>
          <a:bodyPr wrap="square" rtlCol="0">
            <a:spAutoFit/>
          </a:bodyPr>
          <a:lstStyle/>
          <a:p>
            <a:pPr marL="285750" indent="-285750">
              <a:buFont typeface="Arial" panose="020B0604020202020204" pitchFamily="34" charset="0"/>
              <a:buChar char="•"/>
            </a:pPr>
            <a:r>
              <a:rPr lang="nl-NL" dirty="0"/>
              <a:t>T</a:t>
            </a:r>
            <a:r>
              <a:rPr lang="nl-NL" sz="1800" dirty="0"/>
              <a:t>erugblik tijdens bijeenkomst juni 2023;</a:t>
            </a:r>
          </a:p>
          <a:p>
            <a:pPr marL="742950" lvl="1" indent="-285750">
              <a:buFont typeface="Arial" panose="020B0604020202020204" pitchFamily="34" charset="0"/>
              <a:buChar char="•"/>
            </a:pPr>
            <a:r>
              <a:rPr lang="nl-NL" dirty="0"/>
              <a:t>Achterstallig onderhoud</a:t>
            </a:r>
          </a:p>
          <a:p>
            <a:pPr marL="742950" lvl="1" indent="-285750">
              <a:buFont typeface="Arial" panose="020B0604020202020204" pitchFamily="34" charset="0"/>
              <a:buChar char="•"/>
            </a:pPr>
            <a:r>
              <a:rPr lang="nl-NL" dirty="0"/>
              <a:t>Meerdere trajecten gestart en gestopt;</a:t>
            </a:r>
          </a:p>
          <a:p>
            <a:pPr marL="742950" lvl="1" indent="-285750">
              <a:buFont typeface="Arial" panose="020B0604020202020204" pitchFamily="34" charset="0"/>
              <a:buChar char="•"/>
            </a:pPr>
            <a:r>
              <a:rPr lang="nl-NL" dirty="0"/>
              <a:t>Klachten over tocht, vocht, lekkende daken en dergelijke;</a:t>
            </a:r>
          </a:p>
          <a:p>
            <a:pPr marL="742950" lvl="1" indent="-285750">
              <a:buFont typeface="Arial" panose="020B0604020202020204" pitchFamily="34" charset="0"/>
              <a:buChar char="•"/>
            </a:pPr>
            <a:r>
              <a:rPr lang="nl-NL" dirty="0"/>
              <a:t>Lang aan het lijntje gehouden.</a:t>
            </a:r>
            <a:endParaRPr lang="nl-NL" sz="1800" dirty="0"/>
          </a:p>
        </p:txBody>
      </p:sp>
    </p:spTree>
    <p:extLst>
      <p:ext uri="{BB962C8B-B14F-4D97-AF65-F5344CB8AC3E}">
        <p14:creationId xmlns:p14="http://schemas.microsoft.com/office/powerpoint/2010/main" val="209919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1008000" y="1167694"/>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Aanleiding onderzoek</a:t>
            </a:r>
            <a:endParaRPr lang="nl-NL" sz="4800" b="1" dirty="0">
              <a:latin typeface="Arial"/>
              <a:cs typeface="Arial"/>
            </a:endParaRPr>
          </a:p>
        </p:txBody>
      </p:sp>
      <p:sp>
        <p:nvSpPr>
          <p:cNvPr id="8" name="Tekstvak 7"/>
          <p:cNvSpPr txBox="1"/>
          <p:nvPr/>
        </p:nvSpPr>
        <p:spPr>
          <a:xfrm>
            <a:off x="1008000" y="1923678"/>
            <a:ext cx="6660000" cy="203132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nl-NL" sz="1800" dirty="0"/>
              <a:t>Niet alleen woningen onderhouden, maar ook energiezuinig maken</a:t>
            </a:r>
          </a:p>
          <a:p>
            <a:pPr marL="285750" indent="-285750">
              <a:buFont typeface="Arial" panose="020B0604020202020204" pitchFamily="34" charset="0"/>
              <a:buChar char="•"/>
            </a:pPr>
            <a:r>
              <a:rPr lang="nl-NL" sz="1800" dirty="0"/>
              <a:t>Als we geld uitgeven moeten woningen langere tijd meegaan</a:t>
            </a:r>
            <a:endParaRPr lang="nl-NL" sz="1800" dirty="0">
              <a:cs typeface="Calibri"/>
            </a:endParaRPr>
          </a:p>
          <a:p>
            <a:pPr marL="285750" indent="-285750">
              <a:buFont typeface="Arial" panose="020B0604020202020204" pitchFamily="34" charset="0"/>
              <a:buChar char="•"/>
            </a:pPr>
            <a:r>
              <a:rPr lang="nl-NL" sz="1800" dirty="0"/>
              <a:t>Dat maakt alles veel duurder</a:t>
            </a:r>
            <a:endParaRPr lang="nl-NL" sz="1800" dirty="0">
              <a:cs typeface="Calibri"/>
            </a:endParaRPr>
          </a:p>
          <a:p>
            <a:pPr marL="285750" indent="-285750">
              <a:buFont typeface="Arial" panose="020B0604020202020204" pitchFamily="34" charset="0"/>
              <a:buChar char="•"/>
            </a:pPr>
            <a:r>
              <a:rPr lang="nl-NL" sz="1800" dirty="0"/>
              <a:t>De huidige woningmarkt staat onder grote druk</a:t>
            </a:r>
            <a:endParaRPr lang="nl-NL" sz="1800" dirty="0">
              <a:cs typeface="Calibri"/>
            </a:endParaRPr>
          </a:p>
          <a:p>
            <a:pPr marL="285750" indent="-285750">
              <a:buFont typeface="Arial" panose="020B0604020202020204" pitchFamily="34" charset="0"/>
              <a:buChar char="•"/>
            </a:pPr>
            <a:r>
              <a:rPr lang="nl-NL" sz="1800" dirty="0"/>
              <a:t>Er zijn </a:t>
            </a:r>
            <a:r>
              <a:rPr lang="nl-NL" sz="1800" u="sng" dirty="0"/>
              <a:t>meer</a:t>
            </a:r>
            <a:r>
              <a:rPr lang="nl-NL" sz="1800" dirty="0"/>
              <a:t> woningen nodig (behoefte ook nadrukkelijk in woon/zorg visie van gemeente).</a:t>
            </a:r>
          </a:p>
        </p:txBody>
      </p:sp>
    </p:spTree>
    <p:extLst>
      <p:ext uri="{BB962C8B-B14F-4D97-AF65-F5344CB8AC3E}">
        <p14:creationId xmlns:p14="http://schemas.microsoft.com/office/powerpoint/2010/main" val="25477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1008000" y="1167694"/>
            <a:ext cx="6660344" cy="900000"/>
          </a:xfrm>
          <a:prstGeom prst="rect">
            <a:avLst/>
          </a:prstGeom>
        </p:spPr>
        <p:txBody>
          <a:bodyPr vert="horz" lIns="91440" tIns="45720" rIns="91440" bIns="45720" rtlCol="0" anchor="t">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Onderzoek sloop en nieuwbouw</a:t>
            </a:r>
            <a:endParaRPr lang="nl-NL" sz="4800" b="1" dirty="0">
              <a:latin typeface="Arial"/>
              <a:cs typeface="Arial"/>
            </a:endParaRPr>
          </a:p>
        </p:txBody>
      </p:sp>
      <p:sp>
        <p:nvSpPr>
          <p:cNvPr id="8" name="Tekstvak 7"/>
          <p:cNvSpPr txBox="1"/>
          <p:nvPr/>
        </p:nvSpPr>
        <p:spPr>
          <a:xfrm>
            <a:off x="1008000" y="1923678"/>
            <a:ext cx="6660000" cy="2031325"/>
          </a:xfrm>
          <a:prstGeom prst="rect">
            <a:avLst/>
          </a:prstGeom>
          <a:noFill/>
        </p:spPr>
        <p:txBody>
          <a:bodyPr wrap="square" lIns="91440" tIns="45720" rIns="91440" bIns="45720" rtlCol="0" anchor="t">
            <a:spAutoFit/>
          </a:bodyPr>
          <a:lstStyle/>
          <a:p>
            <a:r>
              <a:rPr lang="nl-NL" dirty="0"/>
              <a:t>Sloop nieuwbouw scenario is voorkeursscenario, o</a:t>
            </a:r>
            <a:r>
              <a:rPr lang="nl-NL" sz="1800" dirty="0"/>
              <a:t>mdat:</a:t>
            </a:r>
          </a:p>
          <a:p>
            <a:endParaRPr lang="nl-NL" sz="1800" dirty="0"/>
          </a:p>
          <a:p>
            <a:pPr marL="285750" indent="-285750">
              <a:buFont typeface="Arial" panose="020B0604020202020204" pitchFamily="34" charset="0"/>
              <a:buChar char="•"/>
            </a:pPr>
            <a:r>
              <a:rPr lang="nl-NL" dirty="0"/>
              <a:t>Het energiezuinig maken heel veel geld kost</a:t>
            </a:r>
            <a:endParaRPr lang="nl-NL" dirty="0">
              <a:cs typeface="Calibri"/>
            </a:endParaRPr>
          </a:p>
          <a:p>
            <a:pPr marL="285750" indent="-285750">
              <a:buFont typeface="Arial" panose="020B0604020202020204" pitchFamily="34" charset="0"/>
              <a:buChar char="•"/>
            </a:pPr>
            <a:r>
              <a:rPr lang="nl-NL" sz="1800" dirty="0"/>
              <a:t>Er is een kans om meer woningen toe te voegen die:</a:t>
            </a:r>
          </a:p>
          <a:p>
            <a:pPr marL="742950" lvl="1" indent="-285750">
              <a:buFont typeface="Arial" panose="020B0604020202020204" pitchFamily="34" charset="0"/>
              <a:buChar char="•"/>
            </a:pPr>
            <a:r>
              <a:rPr lang="nl-NL" dirty="0"/>
              <a:t>Beter passen bij de huidige vraag;</a:t>
            </a:r>
          </a:p>
          <a:p>
            <a:pPr marL="742950" lvl="1" indent="-285750">
              <a:buFont typeface="Arial" panose="020B0604020202020204" pitchFamily="34" charset="0"/>
              <a:buChar char="•"/>
            </a:pPr>
            <a:r>
              <a:rPr lang="nl-NL" dirty="0"/>
              <a:t>Maar ook beter passen bij de toekomstige vraag.</a:t>
            </a:r>
          </a:p>
          <a:p>
            <a:endParaRPr lang="nl-NL" sz="1800" dirty="0"/>
          </a:p>
        </p:txBody>
      </p:sp>
    </p:spTree>
    <p:extLst>
      <p:ext uri="{BB962C8B-B14F-4D97-AF65-F5344CB8AC3E}">
        <p14:creationId xmlns:p14="http://schemas.microsoft.com/office/powerpoint/2010/main" val="2977325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1008000" y="1167694"/>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Twee trajecten doorlopen</a:t>
            </a:r>
            <a:endParaRPr lang="nl-NL" sz="4800" b="1" dirty="0">
              <a:latin typeface="Arial"/>
              <a:cs typeface="Arial"/>
            </a:endParaRPr>
          </a:p>
        </p:txBody>
      </p:sp>
      <p:sp>
        <p:nvSpPr>
          <p:cNvPr id="8" name="Tekstvak 7"/>
          <p:cNvSpPr txBox="1"/>
          <p:nvPr/>
        </p:nvSpPr>
        <p:spPr>
          <a:xfrm>
            <a:off x="1008000" y="1923678"/>
            <a:ext cx="6660000" cy="1477328"/>
          </a:xfrm>
          <a:prstGeom prst="rect">
            <a:avLst/>
          </a:prstGeom>
          <a:noFill/>
        </p:spPr>
        <p:txBody>
          <a:bodyPr wrap="square" rtlCol="0">
            <a:spAutoFit/>
          </a:bodyPr>
          <a:lstStyle/>
          <a:p>
            <a:pPr marL="342900" indent="-342900">
              <a:buAutoNum type="arabicParenR"/>
            </a:pPr>
            <a:r>
              <a:rPr lang="nl-NL" dirty="0"/>
              <a:t>Sociaal Plan voor zittende bewoners</a:t>
            </a:r>
          </a:p>
          <a:p>
            <a:pPr marL="342900" indent="-342900">
              <a:buAutoNum type="arabicParenR"/>
            </a:pPr>
            <a:r>
              <a:rPr lang="nl-NL" dirty="0"/>
              <a:t>Visievorming op mogelijkheden</a:t>
            </a:r>
          </a:p>
          <a:p>
            <a:pPr marL="742950" lvl="1" indent="-285750">
              <a:buFont typeface="Arial" panose="020B0604020202020204" pitchFamily="34" charset="0"/>
              <a:buChar char="•"/>
            </a:pPr>
            <a:r>
              <a:rPr lang="nl-NL" dirty="0"/>
              <a:t>Voor de zomer inloopbijeenkomsten</a:t>
            </a:r>
          </a:p>
          <a:p>
            <a:pPr marL="742950" lvl="1" indent="-285750">
              <a:buFont typeface="Arial" panose="020B0604020202020204" pitchFamily="34" charset="0"/>
              <a:buChar char="•"/>
            </a:pPr>
            <a:r>
              <a:rPr lang="nl-NL" dirty="0"/>
              <a:t>Nu presentatie van eerste beelden </a:t>
            </a:r>
          </a:p>
          <a:p>
            <a:endParaRPr lang="nl-NL" sz="1800" dirty="0"/>
          </a:p>
        </p:txBody>
      </p:sp>
    </p:spTree>
    <p:extLst>
      <p:ext uri="{BB962C8B-B14F-4D97-AF65-F5344CB8AC3E}">
        <p14:creationId xmlns:p14="http://schemas.microsoft.com/office/powerpoint/2010/main" val="2623362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2699792" y="2121750"/>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Presentatie visie</a:t>
            </a:r>
            <a:endParaRPr lang="nl-NL" sz="4800" b="1" dirty="0">
              <a:latin typeface="Arial"/>
              <a:cs typeface="Arial"/>
            </a:endParaRPr>
          </a:p>
        </p:txBody>
      </p:sp>
    </p:spTree>
    <p:extLst>
      <p:ext uri="{BB962C8B-B14F-4D97-AF65-F5344CB8AC3E}">
        <p14:creationId xmlns:p14="http://schemas.microsoft.com/office/powerpoint/2010/main" val="180210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70D0C-C832-FC94-1971-39E91154BAF7}"/>
            </a:ext>
          </a:extLst>
        </p:cNvPr>
        <p:cNvGrpSpPr/>
        <p:nvPr/>
      </p:nvGrpSpPr>
      <p:grpSpPr>
        <a:xfrm>
          <a:off x="0" y="0"/>
          <a:ext cx="0" cy="0"/>
          <a:chOff x="0" y="0"/>
          <a:chExt cx="0" cy="0"/>
        </a:xfrm>
      </p:grpSpPr>
      <p:sp>
        <p:nvSpPr>
          <p:cNvPr id="7" name="Titel 1">
            <a:extLst>
              <a:ext uri="{FF2B5EF4-FFF2-40B4-BE49-F238E27FC236}">
                <a16:creationId xmlns:a16="http://schemas.microsoft.com/office/drawing/2014/main" id="{60374D3A-8287-3E54-5B46-9ABC825020ED}"/>
              </a:ext>
            </a:extLst>
          </p:cNvPr>
          <p:cNvSpPr txBox="1">
            <a:spLocks/>
          </p:cNvSpPr>
          <p:nvPr/>
        </p:nvSpPr>
        <p:spPr>
          <a:xfrm>
            <a:off x="1008000" y="1167694"/>
            <a:ext cx="6660344" cy="900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600" b="1" dirty="0">
                <a:latin typeface="Arial"/>
                <a:cs typeface="Arial"/>
              </a:rPr>
              <a:t>Onderzoeken - nu</a:t>
            </a:r>
            <a:endParaRPr lang="nl-NL" sz="4800" b="1" dirty="0">
              <a:latin typeface="Arial"/>
              <a:cs typeface="Arial"/>
            </a:endParaRPr>
          </a:p>
        </p:txBody>
      </p:sp>
      <p:sp>
        <p:nvSpPr>
          <p:cNvPr id="8" name="Tekstvak 7">
            <a:extLst>
              <a:ext uri="{FF2B5EF4-FFF2-40B4-BE49-F238E27FC236}">
                <a16:creationId xmlns:a16="http://schemas.microsoft.com/office/drawing/2014/main" id="{D599F70B-6ADC-9CB3-6E44-C5ABB8F0B054}"/>
              </a:ext>
            </a:extLst>
          </p:cNvPr>
          <p:cNvSpPr txBox="1"/>
          <p:nvPr/>
        </p:nvSpPr>
        <p:spPr>
          <a:xfrm>
            <a:off x="1008000" y="1923678"/>
            <a:ext cx="6660000" cy="3416320"/>
          </a:xfrm>
          <a:prstGeom prst="rect">
            <a:avLst/>
          </a:prstGeom>
          <a:noFill/>
        </p:spPr>
        <p:txBody>
          <a:bodyPr wrap="square" rtlCol="0">
            <a:spAutoFit/>
          </a:bodyPr>
          <a:lstStyle/>
          <a:p>
            <a:pPr marL="285750" indent="-285750">
              <a:buFont typeface="Arial" panose="020B0604020202020204" pitchFamily="34" charset="0"/>
              <a:buChar char="•"/>
            </a:pPr>
            <a:r>
              <a:rPr lang="nl-NL" dirty="0"/>
              <a:t>Bestaande bomen en struiken</a:t>
            </a:r>
          </a:p>
          <a:p>
            <a:pPr marL="285750" indent="-285750">
              <a:buFont typeface="Arial" panose="020B0604020202020204" pitchFamily="34" charset="0"/>
              <a:buChar char="•"/>
            </a:pPr>
            <a:r>
              <a:rPr lang="nl-NL" dirty="0"/>
              <a:t>Ondergrond: vervuiling, infiltratie regenwater</a:t>
            </a:r>
          </a:p>
          <a:p>
            <a:pPr marL="285750" indent="-285750">
              <a:buFont typeface="Arial" panose="020B0604020202020204" pitchFamily="34" charset="0"/>
              <a:buChar char="•"/>
            </a:pPr>
            <a:r>
              <a:rPr lang="nl-NL" dirty="0"/>
              <a:t>Dieren: wat leeft er in de buurt aan dieren en hoe kunnen we die beschermen</a:t>
            </a:r>
          </a:p>
          <a:p>
            <a:pPr marL="285750" indent="-285750">
              <a:buFont typeface="Arial" panose="020B0604020202020204" pitchFamily="34" charset="0"/>
              <a:buChar char="•"/>
            </a:pPr>
            <a:r>
              <a:rPr lang="nl-NL" dirty="0"/>
              <a:t>Parkeren: hoe is de parkeerdruk, hoe staat het met verkeersstromen</a:t>
            </a:r>
          </a:p>
          <a:p>
            <a:pPr marL="285750" indent="-285750">
              <a:buFont typeface="Arial" panose="020B0604020202020204" pitchFamily="34" charset="0"/>
              <a:buChar char="•"/>
            </a:pPr>
            <a:endParaRPr lang="nl-NL" dirty="0"/>
          </a:p>
          <a:p>
            <a:r>
              <a:rPr lang="nl-NL" dirty="0"/>
              <a:t>Bij de panelen worden vragen beantwoordt en hier verder uitleg over gegeven.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endParaRPr lang="nl-NL" sz="1800" dirty="0"/>
          </a:p>
        </p:txBody>
      </p:sp>
    </p:spTree>
    <p:extLst>
      <p:ext uri="{BB962C8B-B14F-4D97-AF65-F5344CB8AC3E}">
        <p14:creationId xmlns:p14="http://schemas.microsoft.com/office/powerpoint/2010/main" val="3721688391"/>
      </p:ext>
    </p:extLst>
  </p:cSld>
  <p:clrMapOvr>
    <a:masterClrMapping/>
  </p:clrMapOvr>
</p:sld>
</file>

<file path=ppt/theme/theme1.xml><?xml version="1.0" encoding="utf-8"?>
<a:theme xmlns:a="http://schemas.openxmlformats.org/drawingml/2006/main" name="blank">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a4030f5-8e9c-4cb1-b34b-4d1f5cbe7e16">
      <Terms xmlns="http://schemas.microsoft.com/office/infopath/2007/PartnerControls"/>
    </lcf76f155ced4ddcb4097134ff3c332f>
    <TaxCatchAll xmlns="e3b49e4d-bb6b-43c5-b2be-7eb3776f0ad6" xsi:nil="true"/>
    <Info xmlns="2a4030f5-8e9c-4cb1-b34b-4d1f5cbe7e1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FF96AB26F791747BF5F1E76E38398D6" ma:contentTypeVersion="14" ma:contentTypeDescription="Een nieuw document maken." ma:contentTypeScope="" ma:versionID="9d23d36df1322457f1fe89b6071906cd">
  <xsd:schema xmlns:xsd="http://www.w3.org/2001/XMLSchema" xmlns:xs="http://www.w3.org/2001/XMLSchema" xmlns:p="http://schemas.microsoft.com/office/2006/metadata/properties" xmlns:ns2="2a4030f5-8e9c-4cb1-b34b-4d1f5cbe7e16" xmlns:ns3="e3b49e4d-bb6b-43c5-b2be-7eb3776f0ad6" targetNamespace="http://schemas.microsoft.com/office/2006/metadata/properties" ma:root="true" ma:fieldsID="b9322f19f889511243f5f72376613941" ns2:_="" ns3:_="">
    <xsd:import namespace="2a4030f5-8e9c-4cb1-b34b-4d1f5cbe7e16"/>
    <xsd:import namespace="e3b49e4d-bb6b-43c5-b2be-7eb3776f0ad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Inf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4030f5-8e9c-4cb1-b34b-4d1f5cbe7e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c16371d4-9a3d-44cc-9fb3-d47ac967196a"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Info" ma:index="21" nillable="true" ma:displayName="Info" ma:format="Dropdown" ma:internalName="Info">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3b49e4d-bb6b-43c5-b2be-7eb3776f0ad6" elementFormDefault="qualified">
    <xsd:import namespace="http://schemas.microsoft.com/office/2006/documentManagement/types"/>
    <xsd:import namespace="http://schemas.microsoft.com/office/infopath/2007/PartnerControls"/>
    <xsd:element name="SharedWithUsers" ma:index="1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b7450cb8-0776-4c01-951b-12d5fcd81770}" ma:internalName="TaxCatchAll" ma:showField="CatchAllData" ma:web="e3b49e4d-bb6b-43c5-b2be-7eb3776f0a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C3A619-D659-4E92-A7BE-4421FF4E889D}">
  <ds:schemaRefs>
    <ds:schemaRef ds:uri="http://schemas.microsoft.com/office/2006/metadata/properties"/>
    <ds:schemaRef ds:uri="http://schemas.microsoft.com/office/infopath/2007/PartnerControls"/>
    <ds:schemaRef ds:uri="2a4030f5-8e9c-4cb1-b34b-4d1f5cbe7e16"/>
    <ds:schemaRef ds:uri="e3b49e4d-bb6b-43c5-b2be-7eb3776f0ad6"/>
  </ds:schemaRefs>
</ds:datastoreItem>
</file>

<file path=customXml/itemProps2.xml><?xml version="1.0" encoding="utf-8"?>
<ds:datastoreItem xmlns:ds="http://schemas.openxmlformats.org/officeDocument/2006/customXml" ds:itemID="{31539449-C74E-40F7-B86F-AC70CF03CA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4030f5-8e9c-4cb1-b34b-4d1f5cbe7e16"/>
    <ds:schemaRef ds:uri="e3b49e4d-bb6b-43c5-b2be-7eb3776f0a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4042CE-E7D0-4D69-8672-69F5F5F3D1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168</TotalTime>
  <Words>435</Words>
  <Application>Microsoft Office PowerPoint</Application>
  <PresentationFormat>Diavoorstelling (16:9)</PresentationFormat>
  <Paragraphs>70</Paragraphs>
  <Slides>11</Slides>
  <Notes>2</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blank</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Woonstichting 'thuis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Jolanda Nagel</dc:creator>
  <cp:lastModifiedBy>Arjan Borst</cp:lastModifiedBy>
  <cp:revision>22</cp:revision>
  <dcterms:created xsi:type="dcterms:W3CDTF">2016-08-15T13:08:59Z</dcterms:created>
  <dcterms:modified xsi:type="dcterms:W3CDTF">2024-11-05T15:23:14Z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0x0101007FF96AB26F791747BF5F1E76E38398D6</vt:lpwstr>
  </property>
  <property fmtid="{D5CDD505-2E9C-101B-9397-08002B2CF9AE}" pid="3" name="MediaServiceImageTags">
    <vt:lpwstr/>
  </property>
</Properties>
</file>